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slideLayouts/slideLayout2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theme/theme30.xml" ContentType="application/vnd.openxmlformats-officedocument.theme+xml"/>
  <Override PartName="/ppt/theme/theme31.xml" ContentType="application/vnd.openxmlformats-officedocument.theme+xml"/>
  <Override PartName="/ppt/theme/theme32.xml" ContentType="application/vnd.openxmlformats-officedocument.theme+xml"/>
  <Override PartName="/ppt/theme/theme33.xml" ContentType="application/vnd.openxmlformats-officedocument.theme+xml"/>
  <Override PartName="/ppt/theme/theme34.xml" ContentType="application/vnd.openxmlformats-officedocument.theme+xml"/>
  <Override PartName="/ppt/theme/theme35.xml" ContentType="application/vnd.openxmlformats-officedocument.theme+xml"/>
  <Override PartName="/ppt/theme/theme3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  <p:sldMasterId id="2147483662" r:id="rId14"/>
    <p:sldMasterId id="2147483663" r:id="rId15"/>
    <p:sldMasterId id="2147483664" r:id="rId16"/>
    <p:sldMasterId id="2147483665" r:id="rId17"/>
    <p:sldMasterId id="2147483667" r:id="rId18"/>
    <p:sldMasterId id="2147483668" r:id="rId19"/>
    <p:sldMasterId id="2147483669" r:id="rId20"/>
    <p:sldMasterId id="2147483670" r:id="rId21"/>
    <p:sldMasterId id="2147483671" r:id="rId22"/>
    <p:sldMasterId id="2147483672" r:id="rId23"/>
    <p:sldMasterId id="2147483673" r:id="rId24"/>
    <p:sldMasterId id="2147483674" r:id="rId25"/>
    <p:sldMasterId id="2147483675" r:id="rId26"/>
    <p:sldMasterId id="2147483676" r:id="rId27"/>
    <p:sldMasterId id="2147483677" r:id="rId28"/>
    <p:sldMasterId id="2147483678" r:id="rId29"/>
    <p:sldMasterId id="2147483679" r:id="rId30"/>
    <p:sldMasterId id="2147483680" r:id="rId31"/>
    <p:sldMasterId id="2147483681" r:id="rId32"/>
    <p:sldMasterId id="2147483682" r:id="rId33"/>
    <p:sldMasterId id="2147483683" r:id="rId34"/>
    <p:sldMasterId id="2147483684" r:id="rId35"/>
    <p:sldMasterId id="2147483685" r:id="rId36"/>
  </p:sldMasterIdLst>
  <p:sldIdLst>
    <p:sldId id="256" r:id="rId37"/>
    <p:sldId id="257" r:id="rId38"/>
    <p:sldId id="258" r:id="rId39"/>
    <p:sldId id="259" r:id="rId40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3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" Target="slides/slide1.xml"/><Relationship Id="rId40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D4B8430-A37E-4465-B36C-401FB5D7C8C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0"/>
          </p:nvPr>
        </p:nvSpPr>
        <p:spPr/>
        <p:txBody>
          <a:bodyPr/>
          <a:lstStyle/>
          <a:p>
            <a:fld id="{4F71F6C4-2EC4-444A-8409-D5DF2DECC4D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.xml"/></Relationships>
</file>

<file path=ppt/slideMasters/_rels/slideMaster18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20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slideMasters/_rels/slideMaster2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slideMasters/_rels/slideMaster2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slideMasters/_rels/slideMaster23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slideMasters/_rels/slideMaster24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slideMasters/_rels/slideMaster25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slideMasters/_rels/slideMaster26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slideMasters/_rels/slideMaster27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slideMasters/_rels/slideMaster28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slideMasters/_rels/slideMaster29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30.xml.rels><?xml version="1.0" encoding="UTF-8" standalone="yes"?>
<Relationships xmlns="http://schemas.openxmlformats.org/package/2006/relationships"><Relationship Id="rId1" Type="http://schemas.openxmlformats.org/officeDocument/2006/relationships/theme" Target="../theme/theme30.xml"/></Relationships>
</file>

<file path=ppt/slideMasters/_rels/slideMaster3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1.xml"/></Relationships>
</file>

<file path=ppt/slideMasters/_rels/slideMaster32.xml.rels><?xml version="1.0" encoding="UTF-8" standalone="yes"?>
<Relationships xmlns="http://schemas.openxmlformats.org/package/2006/relationships"><Relationship Id="rId1" Type="http://schemas.openxmlformats.org/officeDocument/2006/relationships/theme" Target="../theme/theme32.xml"/></Relationships>
</file>

<file path=ppt/slideMasters/_rels/slideMaster3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3.xml"/></Relationships>
</file>

<file path=ppt/slideMasters/_rels/slideMaster34.xml.rels><?xml version="1.0" encoding="UTF-8" standalone="yes"?>
<Relationships xmlns="http://schemas.openxmlformats.org/package/2006/relationships"><Relationship Id="rId1" Type="http://schemas.openxmlformats.org/officeDocument/2006/relationships/theme" Target="../theme/theme34.xml"/></Relationships>
</file>

<file path=ppt/slideMasters/_rels/slideMaster35.xml.rels><?xml version="1.0" encoding="UTF-8" standalone="yes"?>
<Relationships xmlns="http://schemas.openxmlformats.org/package/2006/relationships"><Relationship Id="rId1" Type="http://schemas.openxmlformats.org/officeDocument/2006/relationships/theme" Target="../theme/theme35.xml"/></Relationships>
</file>

<file path=ppt/slideMasters/_rels/slideMaster36.xml.rels><?xml version="1.0" encoding="UTF-8" standalone="yes"?>
<Relationships xmlns="http://schemas.openxmlformats.org/package/2006/relationships"><Relationship Id="rId1" Type="http://schemas.openxmlformats.org/officeDocument/2006/relationships/theme" Target="../theme/theme36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E6F8B4C-C6A6-4819-8CC3-4C561107B08D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F9CD209-672F-4F9B-87BF-36C50184E51F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4" name="PlaceHolder 5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893460-C97C-4683-B30F-46AD98D38CC7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6" name="PlaceHolder 7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1" name="PlaceHolder 5"/>
          <p:cNvSpPr>
            <a:spLocks noGrp="1"/>
          </p:cNvSpPr>
          <p:nvPr>
            <p:ph type="ftr" idx="34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6"/>
          <p:cNvSpPr>
            <a:spLocks noGrp="1"/>
          </p:cNvSpPr>
          <p:nvPr>
            <p:ph type="sldNum" idx="35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24C803E-08A6-4206-B754-E8EEB68C5CB5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3" name="PlaceHolder 7"/>
          <p:cNvSpPr>
            <a:spLocks noGrp="1"/>
          </p:cNvSpPr>
          <p:nvPr>
            <p:ph type="dt" idx="36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8" name="PlaceHolder 5"/>
          <p:cNvSpPr>
            <a:spLocks noGrp="1"/>
          </p:cNvSpPr>
          <p:nvPr>
            <p:ph type="ftr" idx="37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sldNum" idx="38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FC50B52-2A1F-4A29-A57E-71FBFF6F9096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 type="dt" idx="39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4" name="PlaceHolder 4"/>
          <p:cNvSpPr>
            <a:spLocks noGrp="1"/>
          </p:cNvSpPr>
          <p:nvPr>
            <p:ph type="ftr" idx="40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sldNum" idx="41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FF06CD6-6536-401A-A565-58DADAC43C02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dt" idx="42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2" name="PlaceHolder 6"/>
          <p:cNvSpPr>
            <a:spLocks noGrp="1"/>
          </p:cNvSpPr>
          <p:nvPr>
            <p:ph type="ftr" idx="43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3" name="PlaceHolder 7"/>
          <p:cNvSpPr>
            <a:spLocks noGrp="1"/>
          </p:cNvSpPr>
          <p:nvPr>
            <p:ph type="sldNum" idx="44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45E772E-BD7E-4417-B3E9-A3D15B6DF504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4" name="PlaceHolder 8"/>
          <p:cNvSpPr>
            <a:spLocks noGrp="1"/>
          </p:cNvSpPr>
          <p:nvPr>
            <p:ph type="dt" idx="45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2" name="PlaceHolder 8"/>
          <p:cNvSpPr>
            <a:spLocks noGrp="1"/>
          </p:cNvSpPr>
          <p:nvPr>
            <p:ph type="ftr" idx="46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3" name="PlaceHolder 9"/>
          <p:cNvSpPr>
            <a:spLocks noGrp="1"/>
          </p:cNvSpPr>
          <p:nvPr>
            <p:ph type="sldNum" idx="47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856D424-F34F-4238-8ECD-4A98F9AFE8B4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4" name="PlaceHolder 10"/>
          <p:cNvSpPr>
            <a:spLocks noGrp="1"/>
          </p:cNvSpPr>
          <p:nvPr>
            <p:ph type="dt" idx="48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ftr" idx="49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ldNum" idx="50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32E7ADE-B010-48FA-914D-95FA096EE6D8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dt" idx="51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  <p:sp>
        <p:nvSpPr>
          <p:cNvPr id="108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/>
    <p:bodyStyle/>
    <p:otherStyle/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1" name="PlaceHolder 2"/>
          <p:cNvSpPr>
            <a:spLocks noGrp="1"/>
          </p:cNvSpPr>
          <p:nvPr>
            <p:ph type="ftr" idx="52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sldNum" idx="53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8C509CF-F699-4ABC-89F6-3B942574C8AF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dt" idx="54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ftr" idx="55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sldNum" idx="56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FE0B26B-3C4A-4290-85D4-4695EEA1B869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dt" idx="57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164DD92-5BB7-478A-B070-2EA70494E5EA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2" name="PlaceHolder 4"/>
          <p:cNvSpPr>
            <a:spLocks noGrp="1"/>
          </p:cNvSpPr>
          <p:nvPr>
            <p:ph type="ftr" idx="58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sldNum" idx="59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08C240D-4030-474A-98A3-1F628CE373E5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dt" idx="60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6" name="PlaceHolder 2"/>
          <p:cNvSpPr>
            <a:spLocks noGrp="1"/>
          </p:cNvSpPr>
          <p:nvPr>
            <p:ph type="ftr" idx="61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sldNum" idx="62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F1738FA-3A12-40F1-A8AA-57F84DBCD582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dt" idx="63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ftr" idx="64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ldNum" idx="65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B8D1C1A-7AB8-481D-90E8-E003035F158D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dt" idx="66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3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36" name="PlaceHolder 5"/>
          <p:cNvSpPr>
            <a:spLocks noGrp="1"/>
          </p:cNvSpPr>
          <p:nvPr>
            <p:ph type="ftr" idx="67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7" name="PlaceHolder 6"/>
          <p:cNvSpPr>
            <a:spLocks noGrp="1"/>
          </p:cNvSpPr>
          <p:nvPr>
            <p:ph type="sldNum" idx="68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10192A8-04D3-4EF3-A58E-822B372B7C8C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8" name="PlaceHolder 7"/>
          <p:cNvSpPr>
            <a:spLocks noGrp="1"/>
          </p:cNvSpPr>
          <p:nvPr>
            <p:ph type="dt" idx="69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3" name="PlaceHolder 5"/>
          <p:cNvSpPr>
            <a:spLocks noGrp="1"/>
          </p:cNvSpPr>
          <p:nvPr>
            <p:ph type="ftr" idx="70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4" name="PlaceHolder 6"/>
          <p:cNvSpPr>
            <a:spLocks noGrp="1"/>
          </p:cNvSpPr>
          <p:nvPr>
            <p:ph type="sldNum" idx="71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ADE6909-D3AA-4E45-9866-111187876F64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5" name="PlaceHolder 7"/>
          <p:cNvSpPr>
            <a:spLocks noGrp="1"/>
          </p:cNvSpPr>
          <p:nvPr>
            <p:ph type="dt" idx="72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50" name="PlaceHolder 5"/>
          <p:cNvSpPr>
            <a:spLocks noGrp="1"/>
          </p:cNvSpPr>
          <p:nvPr>
            <p:ph type="ftr" idx="7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1" name="PlaceHolder 6"/>
          <p:cNvSpPr>
            <a:spLocks noGrp="1"/>
          </p:cNvSpPr>
          <p:nvPr>
            <p:ph type="sldNum" idx="7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ECBA41E-6BAA-4ACF-AB54-A4ED6BDD871B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dt" idx="7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56" name="PlaceHolder 4"/>
          <p:cNvSpPr>
            <a:spLocks noGrp="1"/>
          </p:cNvSpPr>
          <p:nvPr>
            <p:ph type="ftr" idx="7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7" name="PlaceHolder 5"/>
          <p:cNvSpPr>
            <a:spLocks noGrp="1"/>
          </p:cNvSpPr>
          <p:nvPr>
            <p:ph type="sldNum" idx="7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99BC01E-00A4-4CDF-AC7B-565AE3149647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8" name="PlaceHolder 6"/>
          <p:cNvSpPr>
            <a:spLocks noGrp="1"/>
          </p:cNvSpPr>
          <p:nvPr>
            <p:ph type="dt" idx="78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4" name="PlaceHolder 6"/>
          <p:cNvSpPr>
            <a:spLocks noGrp="1"/>
          </p:cNvSpPr>
          <p:nvPr>
            <p:ph type="ftr" idx="79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65" name="PlaceHolder 7"/>
          <p:cNvSpPr>
            <a:spLocks noGrp="1"/>
          </p:cNvSpPr>
          <p:nvPr>
            <p:ph type="sldNum" idx="80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CE05025-24F2-4FF4-8A7C-1704E6787EE2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6" name="PlaceHolder 8"/>
          <p:cNvSpPr>
            <a:spLocks noGrp="1"/>
          </p:cNvSpPr>
          <p:nvPr>
            <p:ph type="dt" idx="81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4" name="PlaceHolder 8"/>
          <p:cNvSpPr>
            <a:spLocks noGrp="1"/>
          </p:cNvSpPr>
          <p:nvPr>
            <p:ph type="ftr" idx="82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5" name="PlaceHolder 9"/>
          <p:cNvSpPr>
            <a:spLocks noGrp="1"/>
          </p:cNvSpPr>
          <p:nvPr>
            <p:ph type="sldNum" idx="83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C5645DA-9CD0-4B3D-9F44-0703B79EDD3D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6" name="PlaceHolder 10"/>
          <p:cNvSpPr>
            <a:spLocks noGrp="1"/>
          </p:cNvSpPr>
          <p:nvPr>
            <p:ph type="dt" idx="84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ftr" idx="85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8" name="PlaceHolder 2"/>
          <p:cNvSpPr>
            <a:spLocks noGrp="1"/>
          </p:cNvSpPr>
          <p:nvPr>
            <p:ph type="sldNum" idx="86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537DBD-DB7D-4FF3-8B70-BFA5DA659428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 type="dt" idx="87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  <p:sp>
        <p:nvSpPr>
          <p:cNvPr id="180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1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6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7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8441277-9C9C-44FA-8E68-9F0873F66F5A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8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3" name="PlaceHolder 2"/>
          <p:cNvSpPr>
            <a:spLocks noGrp="1"/>
          </p:cNvSpPr>
          <p:nvPr>
            <p:ph type="ftr" idx="88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4" name="PlaceHolder 3"/>
          <p:cNvSpPr>
            <a:spLocks noGrp="1"/>
          </p:cNvSpPr>
          <p:nvPr>
            <p:ph type="sldNum" idx="89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31D9464-070F-4747-A7DB-A22EE5359941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5" name="PlaceHolder 4"/>
          <p:cNvSpPr>
            <a:spLocks noGrp="1"/>
          </p:cNvSpPr>
          <p:nvPr>
            <p:ph type="dt" idx="90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8" name="PlaceHolder 3"/>
          <p:cNvSpPr>
            <a:spLocks noGrp="1"/>
          </p:cNvSpPr>
          <p:nvPr>
            <p:ph type="ftr" idx="9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9" name="PlaceHolder 4"/>
          <p:cNvSpPr>
            <a:spLocks noGrp="1"/>
          </p:cNvSpPr>
          <p:nvPr>
            <p:ph type="sldNum" idx="9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EA12E0B-236C-4CFF-A162-1649AA2CF1D0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 type="dt" idx="9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4" name="PlaceHolder 4"/>
          <p:cNvSpPr>
            <a:spLocks noGrp="1"/>
          </p:cNvSpPr>
          <p:nvPr>
            <p:ph type="ftr" idx="9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5" name="PlaceHolder 5"/>
          <p:cNvSpPr>
            <a:spLocks noGrp="1"/>
          </p:cNvSpPr>
          <p:nvPr>
            <p:ph type="sldNum" idx="9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CEA676-1486-4445-9952-95CD249405E3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dt" idx="9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8" name="PlaceHolder 2"/>
          <p:cNvSpPr>
            <a:spLocks noGrp="1"/>
          </p:cNvSpPr>
          <p:nvPr>
            <p:ph type="ftr" idx="97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9" name="PlaceHolder 3"/>
          <p:cNvSpPr>
            <a:spLocks noGrp="1"/>
          </p:cNvSpPr>
          <p:nvPr>
            <p:ph type="sldNum" idx="98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79D6CF0-0B09-443E-A978-DFC30777162B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dt" idx="99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ftr" idx="100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2" name="PlaceHolder 2"/>
          <p:cNvSpPr>
            <a:spLocks noGrp="1"/>
          </p:cNvSpPr>
          <p:nvPr>
            <p:ph type="sldNum" idx="101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B7843DF-A8B3-4742-93D2-AC5854E92098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dt" idx="102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8" name="PlaceHolder 5"/>
          <p:cNvSpPr>
            <a:spLocks noGrp="1"/>
          </p:cNvSpPr>
          <p:nvPr>
            <p:ph type="ftr" idx="103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9" name="PlaceHolder 6"/>
          <p:cNvSpPr>
            <a:spLocks noGrp="1"/>
          </p:cNvSpPr>
          <p:nvPr>
            <p:ph type="sldNum" idx="104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5CC213A-44FA-4108-8795-504420BFC525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0" name="PlaceHolder 7"/>
          <p:cNvSpPr>
            <a:spLocks noGrp="1"/>
          </p:cNvSpPr>
          <p:nvPr>
            <p:ph type="dt" idx="105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1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39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15" name="PlaceHolder 5"/>
          <p:cNvSpPr>
            <a:spLocks noGrp="1"/>
          </p:cNvSpPr>
          <p:nvPr>
            <p:ph type="ftr" idx="106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16" name="PlaceHolder 6"/>
          <p:cNvSpPr>
            <a:spLocks noGrp="1"/>
          </p:cNvSpPr>
          <p:nvPr>
            <p:ph type="sldNum" idx="107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C5EE0A8-C286-4564-89C7-FAFDEA7E4681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7" name="PlaceHolder 7"/>
          <p:cNvSpPr>
            <a:spLocks noGrp="1"/>
          </p:cNvSpPr>
          <p:nvPr>
            <p:ph type="dt" idx="108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268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47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8" name="PlaceHolder 8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9" name="PlaceHolder 9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3831C37-EB1E-4DB2-A9EA-E582A43087D6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10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668F6E-A2C4-4F57-92E2-388C72EB8984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  <p:sp>
        <p:nvSpPr>
          <p:cNvPr id="3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736C480-A441-4659-9922-CE183383315F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D3171A0-BC6F-4286-9EE1-F79FA6060FF4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121DE83-B1B7-4FB9-A144-E049A38DF8E0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6530958-111A-45C7-8A23-F5C65297536E}" type="slidenum">
              <a:rPr lang="ru-RU" sz="1200" b="0" u="none" strike="noStrike">
                <a:solidFill>
                  <a:srgbClr val="8B8B8B"/>
                </a:solidFill>
                <a:uFillTx/>
                <a:latin typeface="Calibri"/>
                <a:ea typeface="DejaVu Sans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Кольцо 21"/>
          <p:cNvSpPr/>
          <p:nvPr/>
        </p:nvSpPr>
        <p:spPr>
          <a:xfrm>
            <a:off x="-1209240" y="-1162800"/>
            <a:ext cx="3530880" cy="3458520"/>
          </a:xfrm>
          <a:prstGeom prst="donut">
            <a:avLst>
              <a:gd name="adj" fmla="val 23788"/>
            </a:avLst>
          </a:prstGeom>
          <a:solidFill>
            <a:srgbClr val="A5A5A5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19" name="Хорда 8"/>
          <p:cNvSpPr/>
          <p:nvPr/>
        </p:nvSpPr>
        <p:spPr>
          <a:xfrm>
            <a:off x="10728000" y="-1139040"/>
            <a:ext cx="3309480" cy="3476520"/>
          </a:xfrm>
          <a:prstGeom prst="chord">
            <a:avLst>
              <a:gd name="adj1" fmla="val 5379543"/>
              <a:gd name="adj2" fmla="val 16200000"/>
            </a:avLst>
          </a:prstGeom>
          <a:solidFill>
            <a:schemeClr val="accent3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20" name="Круговая 4"/>
          <p:cNvSpPr/>
          <p:nvPr/>
        </p:nvSpPr>
        <p:spPr>
          <a:xfrm rot="5400000">
            <a:off x="8822520" y="0"/>
            <a:ext cx="3703320" cy="3703320"/>
          </a:xfrm>
          <a:prstGeom prst="pie">
            <a:avLst>
              <a:gd name="adj1" fmla="val 10799030"/>
              <a:gd name="adj2" fmla="val 16200000"/>
            </a:avLst>
          </a:prstGeom>
          <a:solidFill>
            <a:srgbClr val="00A0E3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rgbClr val="00A0E3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21" name="Равнобедренный треугольник 9"/>
          <p:cNvSpPr/>
          <p:nvPr/>
        </p:nvSpPr>
        <p:spPr>
          <a:xfrm rot="10800000">
            <a:off x="1479600" y="0"/>
            <a:ext cx="1778040" cy="901800"/>
          </a:xfrm>
          <a:prstGeom prst="triangle">
            <a:avLst>
              <a:gd name="adj" fmla="val 50000"/>
            </a:avLst>
          </a:prstGeom>
          <a:solidFill>
            <a:srgbClr val="00A0E3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22" name="Арка 10"/>
          <p:cNvSpPr/>
          <p:nvPr/>
        </p:nvSpPr>
        <p:spPr>
          <a:xfrm>
            <a:off x="455040" y="5276160"/>
            <a:ext cx="3240360" cy="3160440"/>
          </a:xfrm>
          <a:prstGeom prst="blockArc">
            <a:avLst>
              <a:gd name="adj1" fmla="val 10800000"/>
              <a:gd name="adj2" fmla="val 16258862"/>
              <a:gd name="adj3" fmla="val 22027"/>
            </a:avLst>
          </a:prstGeom>
          <a:solidFill>
            <a:srgbClr val="A5A5A5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23" name="Параллелограмм 11"/>
          <p:cNvSpPr/>
          <p:nvPr/>
        </p:nvSpPr>
        <p:spPr>
          <a:xfrm flipH="1">
            <a:off x="-69480" y="5452920"/>
            <a:ext cx="1612800" cy="1110240"/>
          </a:xfrm>
          <a:prstGeom prst="parallelogram">
            <a:avLst>
              <a:gd name="adj" fmla="val 70090"/>
            </a:avLst>
          </a:prstGeom>
          <a:solidFill>
            <a:schemeClr val="accent2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24" name="Параллелограмм 14"/>
          <p:cNvSpPr/>
          <p:nvPr/>
        </p:nvSpPr>
        <p:spPr>
          <a:xfrm flipH="1">
            <a:off x="-52560" y="4339440"/>
            <a:ext cx="1612800" cy="1110240"/>
          </a:xfrm>
          <a:prstGeom prst="parallelogram">
            <a:avLst>
              <a:gd name="adj" fmla="val 70090"/>
            </a:avLst>
          </a:prstGeom>
          <a:solidFill>
            <a:schemeClr val="accent2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25" name="Равнобедренный треугольник 15"/>
          <p:cNvSpPr/>
          <p:nvPr/>
        </p:nvSpPr>
        <p:spPr>
          <a:xfrm>
            <a:off x="9369000" y="5387040"/>
            <a:ext cx="2791080" cy="1473840"/>
          </a:xfrm>
          <a:prstGeom prst="triangle">
            <a:avLst>
              <a:gd name="adj" fmla="val 50000"/>
            </a:avLst>
          </a:prstGeom>
          <a:solidFill>
            <a:srgbClr val="EF7F1A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graphicFrame>
        <p:nvGraphicFramePr>
          <p:cNvPr id="226" name="Объект 16"/>
          <p:cNvGraphicFramePr/>
          <p:nvPr/>
        </p:nvGraphicFramePr>
        <p:xfrm>
          <a:off x="10459440" y="5150880"/>
          <a:ext cx="1752120" cy="1702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3" imgW="0" imgH="0" progId="">
                  <p:embed/>
                </p:oleObj>
              </mc:Choice>
              <mc:Fallback>
                <p:oleObj r:id="rId3" imgW="0" imgH="0" progId="">
                  <p:embed/>
                  <p:pic>
                    <p:nvPicPr>
                      <p:cNvPr id="227" name="Объект 16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>
                      <a:xfrm>
                        <a:off x="10459440" y="5150880"/>
                        <a:ext cx="1752120" cy="170208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8" name="Объект 17"/>
          <p:cNvGraphicFramePr/>
          <p:nvPr/>
        </p:nvGraphicFramePr>
        <p:xfrm>
          <a:off x="10105200" y="4630680"/>
          <a:ext cx="1752120" cy="1702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5" imgW="0" imgH="0" progId="">
                  <p:embed/>
                </p:oleObj>
              </mc:Choice>
              <mc:Fallback>
                <p:oleObj r:id="rId5" imgW="0" imgH="0" progId="">
                  <p:embed/>
                  <p:pic>
                    <p:nvPicPr>
                      <p:cNvPr id="229" name="Объект 17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>
                      <a:xfrm>
                        <a:off x="10105200" y="4630680"/>
                        <a:ext cx="1752120" cy="1702080"/>
                      </a:xfrm>
                      <a:prstGeom prst="rect">
                        <a:avLst/>
                      </a:prstGeom>
                      <a:noFill/>
                      <a:ln w="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0" name="Минус 23"/>
          <p:cNvSpPr/>
          <p:nvPr/>
        </p:nvSpPr>
        <p:spPr>
          <a:xfrm>
            <a:off x="3960000" y="5763600"/>
            <a:ext cx="4137480" cy="1202400"/>
          </a:xfrm>
          <a:prstGeom prst="mathMinus">
            <a:avLst>
              <a:gd name="adj1" fmla="val 23520"/>
            </a:avLst>
          </a:prstGeom>
          <a:solidFill>
            <a:srgbClr val="EF7F1A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31" name="TextBox 24"/>
          <p:cNvSpPr/>
          <p:nvPr/>
        </p:nvSpPr>
        <p:spPr>
          <a:xfrm>
            <a:off x="5391360" y="6184080"/>
            <a:ext cx="140004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u="none" strike="noStrike" dirty="0" smtClean="0">
                <a:solidFill>
                  <a:srgbClr val="FFFFFF"/>
                </a:solidFill>
                <a:uFillTx/>
                <a:latin typeface="Noah"/>
                <a:ea typeface="DejaVu Sans"/>
              </a:rPr>
              <a:t>19.01</a:t>
            </a:r>
            <a:r>
              <a:rPr lang="ru-RU" sz="1800" b="0" u="none" strike="noStrike" dirty="0">
                <a:solidFill>
                  <a:srgbClr val="FFFFFF"/>
                </a:solidFill>
                <a:uFillTx/>
                <a:latin typeface="Noah"/>
                <a:ea typeface="DejaVu Sans"/>
              </a:rPr>
              <a:t>. 2025</a:t>
            </a:r>
            <a:endParaRPr lang="ru-RU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32" name="Рисунок 2"/>
          <p:cNvPicPr/>
          <p:nvPr/>
        </p:nvPicPr>
        <p:blipFill>
          <a:blip r:embed="rId6"/>
          <a:stretch/>
        </p:blipFill>
        <p:spPr>
          <a:xfrm>
            <a:off x="3060000" y="360000"/>
            <a:ext cx="1797480" cy="120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3" name="TextBox 3"/>
          <p:cNvSpPr/>
          <p:nvPr/>
        </p:nvSpPr>
        <p:spPr>
          <a:xfrm>
            <a:off x="4699328" y="720000"/>
            <a:ext cx="5614079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u="none" strike="noStrike" dirty="0" smtClean="0">
                <a:solidFill>
                  <a:srgbClr val="000000"/>
                </a:solidFill>
                <a:uFillTx/>
                <a:latin typeface="Arial"/>
              </a:rPr>
              <a:t>КОМИТЕТ ПО ОБРАЗОВАНИЮ И ДЕЛАМ МОЛОДЕЖИ </a:t>
            </a:r>
          </a:p>
          <a:p>
            <a:pPr algn="ctr">
              <a:lnSpc>
                <a:spcPct val="100000"/>
              </a:lnSpc>
            </a:pPr>
            <a:r>
              <a:rPr lang="ru-RU" sz="1600" b="1" dirty="0" smtClean="0">
                <a:solidFill>
                  <a:srgbClr val="000000"/>
                </a:solidFill>
                <a:latin typeface="Arial"/>
              </a:rPr>
              <a:t>АДМИНИСТРАЦИИ АЛТАЙСКОГО РАЙОНА </a:t>
            </a:r>
            <a:endParaRPr lang="ru-RU" sz="1600" b="1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4" name="Параллелограмм 25"/>
          <p:cNvSpPr/>
          <p:nvPr/>
        </p:nvSpPr>
        <p:spPr>
          <a:xfrm flipH="1">
            <a:off x="-69480" y="3230640"/>
            <a:ext cx="1612800" cy="1110240"/>
          </a:xfrm>
          <a:prstGeom prst="parallelogram">
            <a:avLst>
              <a:gd name="adj" fmla="val 70090"/>
            </a:avLst>
          </a:prstGeom>
          <a:solidFill>
            <a:schemeClr val="accent2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u="none" strike="noStrike">
              <a:solidFill>
                <a:schemeClr val="lt1"/>
              </a:solidFill>
              <a:uFillTx/>
              <a:latin typeface="Calibri"/>
              <a:ea typeface="DejaVu Sans"/>
            </a:endParaRPr>
          </a:p>
        </p:txBody>
      </p:sp>
      <p:sp>
        <p:nvSpPr>
          <p:cNvPr id="235" name="TextBox 1"/>
          <p:cNvSpPr/>
          <p:nvPr/>
        </p:nvSpPr>
        <p:spPr>
          <a:xfrm>
            <a:off x="3207600" y="2404440"/>
            <a:ext cx="5937840" cy="1736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600" b="0" u="none" strike="noStrike">
                <a:solidFill>
                  <a:srgbClr val="00A0E3"/>
                </a:solidFill>
                <a:uFillTx/>
                <a:latin typeface="Arial Black"/>
                <a:ea typeface="DejaVu Sans"/>
              </a:rPr>
              <a:t>Итоговое собеседование </a:t>
            </a:r>
            <a:endParaRPr lang="ru-RU" sz="3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600" b="0" u="none" strike="noStrike">
                <a:solidFill>
                  <a:srgbClr val="00A0E3"/>
                </a:solidFill>
                <a:uFillTx/>
                <a:latin typeface="Arial Black"/>
                <a:ea typeface="DejaVu Sans"/>
              </a:rPr>
              <a:t>по русскому языку </a:t>
            </a:r>
            <a:r>
              <a:rPr sz="3600"/>
              <a:t/>
            </a:r>
            <a:br>
              <a:rPr sz="3600"/>
            </a:br>
            <a:r>
              <a:rPr lang="ru-RU" sz="3600" b="0" u="none" strike="noStrike">
                <a:solidFill>
                  <a:srgbClr val="00A0E3"/>
                </a:solidFill>
                <a:uFillTx/>
                <a:latin typeface="Arial Black"/>
                <a:ea typeface="DejaVu Sans"/>
              </a:rPr>
              <a:t>в 2025/26 учебном году</a:t>
            </a:r>
            <a:endParaRPr lang="ru-RU" sz="3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6" name="TextBox 2"/>
          <p:cNvSpPr/>
          <p:nvPr/>
        </p:nvSpPr>
        <p:spPr>
          <a:xfrm>
            <a:off x="2148983" y="4644000"/>
            <a:ext cx="7855654" cy="42943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200" b="0" u="none" strike="noStrike" dirty="0" smtClean="0">
                <a:solidFill>
                  <a:srgbClr val="000000"/>
                </a:solidFill>
                <a:uFillTx/>
                <a:latin typeface="Arial"/>
              </a:rPr>
              <a:t>Симакова Г.В., начальник отдела по общему образованию</a:t>
            </a:r>
            <a:endParaRPr lang="ru-RU" sz="22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extBox 39"/>
          <p:cNvSpPr/>
          <p:nvPr/>
        </p:nvSpPr>
        <p:spPr>
          <a:xfrm>
            <a:off x="1091520" y="2520000"/>
            <a:ext cx="8256600" cy="118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Times New Roman"/>
                <a:ea typeface="Calibri"/>
              </a:rPr>
              <a:t>Методические рекомендации по подготовке и проведению </a:t>
            </a:r>
            <a:endParaRPr lang="ru-RU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Times New Roman"/>
                <a:ea typeface="Calibri"/>
              </a:rPr>
              <a:t>итогового сочинения (изложения) в 2025/26  учебном году </a:t>
            </a:r>
            <a:r>
              <a:rPr sz="2400"/>
              <a:t/>
            </a:r>
            <a:br>
              <a:rPr sz="2400"/>
            </a:br>
            <a:r>
              <a:rPr lang="ru-RU" sz="2400" b="1" u="none" strike="noStrike">
                <a:solidFill>
                  <a:schemeClr val="dk1"/>
                </a:solidFill>
                <a:uFillTx/>
                <a:latin typeface="Times New Roman"/>
                <a:ea typeface="Calibri"/>
              </a:rPr>
              <a:t>(письмо Рособрнадзора от 25.11.2025 № 04-393);</a:t>
            </a:r>
            <a:r>
              <a:rPr lang="ru-RU" sz="1600" b="1" u="none" strike="noStrike">
                <a:solidFill>
                  <a:srgbClr val="FFFFFF"/>
                </a:solidFill>
                <a:uFillTx/>
                <a:latin typeface="Arial Black"/>
                <a:ea typeface="DejaVu Sans"/>
              </a:rPr>
              <a:t>-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8" name="TextBox 40"/>
          <p:cNvSpPr/>
          <p:nvPr/>
        </p:nvSpPr>
        <p:spPr>
          <a:xfrm>
            <a:off x="2082960" y="3137400"/>
            <a:ext cx="1171800" cy="45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239" name="Прямоугольник: скругленные углы 5"/>
          <p:cNvSpPr/>
          <p:nvPr/>
        </p:nvSpPr>
        <p:spPr>
          <a:xfrm>
            <a:off x="186120" y="191880"/>
            <a:ext cx="5769360" cy="73260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Нормативная база</a:t>
            </a:r>
            <a:endParaRPr lang="ru-RU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0" name="Прямоугольник 103"/>
          <p:cNvSpPr/>
          <p:nvPr/>
        </p:nvSpPr>
        <p:spPr>
          <a:xfrm>
            <a:off x="1080000" y="1215360"/>
            <a:ext cx="10797840" cy="76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u="none" strike="noStrike">
                <a:solidFill>
                  <a:srgbClr val="000000"/>
                </a:solidFill>
                <a:uFillTx/>
                <a:latin typeface="Times New Roman"/>
                <a:ea typeface="Calibri"/>
              </a:rPr>
              <a:t>Порядок проведения государственной итоговой аттестации по образовательным программам среднего общего образования (приказ Минпросвещения и Рособрнадзора от 04.04.2023 № 232/551);</a:t>
            </a:r>
            <a:endParaRPr lang="ru-RU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41" name="Рисунок 104"/>
          <p:cNvPicPr/>
          <p:nvPr/>
        </p:nvPicPr>
        <p:blipFill>
          <a:blip r:embed="rId2"/>
          <a:stretch/>
        </p:blipFill>
        <p:spPr>
          <a:xfrm>
            <a:off x="540000" y="1175760"/>
            <a:ext cx="604080" cy="69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2" name="Рисунок 105"/>
          <p:cNvPicPr/>
          <p:nvPr/>
        </p:nvPicPr>
        <p:blipFill>
          <a:blip r:embed="rId2"/>
          <a:stretch/>
        </p:blipFill>
        <p:spPr>
          <a:xfrm>
            <a:off x="473400" y="2700000"/>
            <a:ext cx="604080" cy="69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3" name="Рисунок 106"/>
          <p:cNvPicPr/>
          <p:nvPr/>
        </p:nvPicPr>
        <p:blipFill>
          <a:blip r:embed="rId2"/>
          <a:stretch/>
        </p:blipFill>
        <p:spPr>
          <a:xfrm>
            <a:off x="473760" y="3915720"/>
            <a:ext cx="604080" cy="69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4" name="Рисунок 107"/>
          <p:cNvPicPr/>
          <p:nvPr/>
        </p:nvPicPr>
        <p:blipFill>
          <a:blip r:embed="rId2"/>
          <a:stretch/>
        </p:blipFill>
        <p:spPr>
          <a:xfrm>
            <a:off x="540000" y="5364000"/>
            <a:ext cx="604080" cy="69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5" name="Прямоугольник 108"/>
          <p:cNvSpPr/>
          <p:nvPr/>
        </p:nvSpPr>
        <p:spPr>
          <a:xfrm>
            <a:off x="1080000" y="3915720"/>
            <a:ext cx="10929960" cy="76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Times New Roman"/>
                <a:ea typeface="Calibri"/>
              </a:rPr>
              <a:t>Порядок проведения и проверки итогового собеседования по русскому языку в Алтайском крае (приказ Приказ Минобрнауки Алтайского края </a:t>
            </a:r>
            <a:endParaRPr lang="ru-RU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Times New Roman"/>
                <a:ea typeface="Calibri"/>
              </a:rPr>
              <a:t>от 29.01.2020 № 7-П);</a:t>
            </a:r>
            <a:endParaRPr lang="ru-RU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6" name="Прямоугольник 109"/>
          <p:cNvSpPr/>
          <p:nvPr/>
        </p:nvSpPr>
        <p:spPr>
          <a:xfrm>
            <a:off x="1152000" y="5355360"/>
            <a:ext cx="10929960" cy="76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1" u="none" strike="noStrike" dirty="0">
                <a:solidFill>
                  <a:schemeClr val="dk1"/>
                </a:solidFill>
                <a:uFillTx/>
                <a:latin typeface="Times New Roman"/>
                <a:ea typeface="Calibri"/>
              </a:rPr>
              <a:t>Приказы </a:t>
            </a:r>
            <a:r>
              <a:rPr lang="ru-RU" sz="2400" b="1" u="none" strike="noStrike" dirty="0" err="1">
                <a:solidFill>
                  <a:schemeClr val="dk1"/>
                </a:solidFill>
                <a:uFillTx/>
                <a:latin typeface="Times New Roman"/>
                <a:ea typeface="Calibri"/>
              </a:rPr>
              <a:t>Минобрнауки</a:t>
            </a:r>
            <a:r>
              <a:rPr lang="ru-RU" sz="2400" b="1" u="none" strike="noStrike" dirty="0">
                <a:solidFill>
                  <a:schemeClr val="dk1"/>
                </a:solidFill>
                <a:uFillTx/>
                <a:latin typeface="Times New Roman"/>
                <a:ea typeface="Calibri"/>
              </a:rPr>
              <a:t> Алтайского края от 21.11.2025 №1131, </a:t>
            </a:r>
            <a:r>
              <a:rPr lang="ru-RU" sz="2400" b="1" u="none" strike="noStrike" dirty="0" smtClean="0">
                <a:solidFill>
                  <a:schemeClr val="dk1"/>
                </a:solidFill>
                <a:uFillTx/>
                <a:latin typeface="Times New Roman"/>
                <a:ea typeface="Calibri"/>
              </a:rPr>
              <a:t>1132</a:t>
            </a:r>
          </a:p>
          <a:p>
            <a:pPr>
              <a:lnSpc>
                <a:spcPct val="100000"/>
              </a:lnSpc>
            </a:pPr>
            <a:r>
              <a:rPr lang="ru-RU" sz="2400" b="1" u="none" strike="noStrike" dirty="0" smtClean="0">
                <a:solidFill>
                  <a:schemeClr val="dk1"/>
                </a:solidFill>
                <a:uFillTx/>
                <a:latin typeface="Times New Roman"/>
                <a:ea typeface="Calibri"/>
              </a:rPr>
              <a:t> </a:t>
            </a:r>
            <a:endParaRPr lang="ru-RU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Скругленный прямоугольник 246"/>
          <p:cNvSpPr/>
          <p:nvPr/>
        </p:nvSpPr>
        <p:spPr>
          <a:xfrm>
            <a:off x="720000" y="360000"/>
            <a:ext cx="4858920" cy="35892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Когда проводится в 2026 году?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8" name="Прямоугольник 247"/>
          <p:cNvSpPr/>
          <p:nvPr/>
        </p:nvSpPr>
        <p:spPr>
          <a:xfrm>
            <a:off x="720000" y="900000"/>
            <a:ext cx="1258920" cy="538920"/>
          </a:xfrm>
          <a:prstGeom prst="rect">
            <a:avLst/>
          </a:prstGeom>
          <a:solidFill>
            <a:srgbClr val="B4C7DC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11.02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9" name="Прямоугольник 248"/>
          <p:cNvSpPr/>
          <p:nvPr/>
        </p:nvSpPr>
        <p:spPr>
          <a:xfrm>
            <a:off x="4320000" y="900000"/>
            <a:ext cx="1258920" cy="538920"/>
          </a:xfrm>
          <a:prstGeom prst="rect">
            <a:avLst/>
          </a:prstGeom>
          <a:solidFill>
            <a:srgbClr val="FFD8CE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20.04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0" name="Прямоугольник 249"/>
          <p:cNvSpPr/>
          <p:nvPr/>
        </p:nvSpPr>
        <p:spPr>
          <a:xfrm>
            <a:off x="2448000" y="900000"/>
            <a:ext cx="1438920" cy="538920"/>
          </a:xfrm>
          <a:prstGeom prst="rect">
            <a:avLst/>
          </a:prstGeom>
          <a:solidFill>
            <a:srgbClr val="FFD7D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11.03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1" name="Скругленный прямоугольник 250"/>
          <p:cNvSpPr/>
          <p:nvPr/>
        </p:nvSpPr>
        <p:spPr>
          <a:xfrm>
            <a:off x="720000" y="1620000"/>
            <a:ext cx="4858920" cy="35892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Кто участвует?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2" name="Прямоугольник 251"/>
          <p:cNvSpPr/>
          <p:nvPr/>
        </p:nvSpPr>
        <p:spPr>
          <a:xfrm>
            <a:off x="720000" y="2160000"/>
            <a:ext cx="1258920" cy="1258920"/>
          </a:xfrm>
          <a:prstGeom prst="rect">
            <a:avLst/>
          </a:prstGeom>
          <a:solidFill>
            <a:srgbClr val="B4C7DC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Все ученики 9 классов и экстерны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3" name="Прямоугольник 252"/>
          <p:cNvSpPr/>
          <p:nvPr/>
        </p:nvSpPr>
        <p:spPr>
          <a:xfrm>
            <a:off x="2484000" y="2160000"/>
            <a:ext cx="3094920" cy="1258920"/>
          </a:xfrm>
          <a:prstGeom prst="rect">
            <a:avLst/>
          </a:prstGeom>
          <a:solidFill>
            <a:srgbClr val="FFD8CE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1) получившие "незачет";</a:t>
            </a:r>
            <a:endParaRPr lang="ru-RU" sz="1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2) удаленные  за нарушение  Порядка;</a:t>
            </a:r>
            <a:endParaRPr lang="ru-RU" sz="1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3) не явившиеся по уважительным причинам </a:t>
            </a:r>
            <a:endParaRPr lang="ru-RU" sz="1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4) не завершившие по уважительным причинам </a:t>
            </a:r>
            <a:endParaRPr lang="ru-RU" sz="12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4" name="Скругленный прямоугольник 253"/>
          <p:cNvSpPr/>
          <p:nvPr/>
        </p:nvSpPr>
        <p:spPr>
          <a:xfrm>
            <a:off x="720000" y="3600000"/>
            <a:ext cx="4858920" cy="35892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Какие задания будут?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5" name="Прямоугольник 254"/>
          <p:cNvSpPr/>
          <p:nvPr/>
        </p:nvSpPr>
        <p:spPr>
          <a:xfrm>
            <a:off x="540000" y="6165720"/>
            <a:ext cx="5295240" cy="60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https://doc.fipi.ru/itogovoye-sobesedovaniye/RU-9_demo_itog_sobesedovanie_2026.pdf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56" name="Рисунок 255"/>
          <p:cNvPicPr/>
          <p:nvPr/>
        </p:nvPicPr>
        <p:blipFill>
          <a:blip r:embed="rId2"/>
          <a:stretch/>
        </p:blipFill>
        <p:spPr>
          <a:xfrm>
            <a:off x="720000" y="4068000"/>
            <a:ext cx="4318920" cy="200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7" name="Скругленный прямоугольник 256"/>
          <p:cNvSpPr/>
          <p:nvPr/>
        </p:nvSpPr>
        <p:spPr>
          <a:xfrm>
            <a:off x="6480000" y="360360"/>
            <a:ext cx="4858920" cy="35892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Какова продолжительность?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8" name="Прямоугольник 257"/>
          <p:cNvSpPr/>
          <p:nvPr/>
        </p:nvSpPr>
        <p:spPr>
          <a:xfrm>
            <a:off x="8460360" y="900000"/>
            <a:ext cx="1258920" cy="538920"/>
          </a:xfrm>
          <a:prstGeom prst="rect">
            <a:avLst/>
          </a:prstGeom>
          <a:solidFill>
            <a:srgbClr val="B4C7DC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15-16 минут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Скругленный прямоугольник 258"/>
          <p:cNvSpPr/>
          <p:nvPr/>
        </p:nvSpPr>
        <p:spPr>
          <a:xfrm>
            <a:off x="6480360" y="1620360"/>
            <a:ext cx="4858920" cy="35892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Кто проводит?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0" name="Скругленный прямоугольник 259"/>
          <p:cNvSpPr/>
          <p:nvPr/>
        </p:nvSpPr>
        <p:spPr>
          <a:xfrm>
            <a:off x="6480000" y="2880000"/>
            <a:ext cx="4858920" cy="35892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Кто оценивает?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1" name="Скругленный прямоугольник 260"/>
          <p:cNvSpPr/>
          <p:nvPr/>
        </p:nvSpPr>
        <p:spPr>
          <a:xfrm>
            <a:off x="6480360" y="4032000"/>
            <a:ext cx="4858920" cy="46728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Сколько баллов необходимо для получения  «зачета»?</a:t>
            </a:r>
            <a:endParaRPr lang="ru-RU" sz="15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2" name="Прямоугольник 261"/>
          <p:cNvSpPr/>
          <p:nvPr/>
        </p:nvSpPr>
        <p:spPr>
          <a:xfrm>
            <a:off x="7776000" y="2160360"/>
            <a:ext cx="2699280" cy="538920"/>
          </a:xfrm>
          <a:prstGeom prst="rect">
            <a:avLst/>
          </a:prstGeom>
          <a:solidFill>
            <a:srgbClr val="B4C7DC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учитель-собеседник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3" name="Прямоугольник 262"/>
          <p:cNvSpPr/>
          <p:nvPr/>
        </p:nvSpPr>
        <p:spPr>
          <a:xfrm>
            <a:off x="7740000" y="3348360"/>
            <a:ext cx="2699280" cy="538920"/>
          </a:xfrm>
          <a:prstGeom prst="rect">
            <a:avLst/>
          </a:prstGeom>
          <a:solidFill>
            <a:srgbClr val="B4C7DC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учитель-эксперт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4" name="Прямоугольник 263"/>
          <p:cNvSpPr/>
          <p:nvPr/>
        </p:nvSpPr>
        <p:spPr>
          <a:xfrm>
            <a:off x="8460360" y="4572360"/>
            <a:ext cx="1438920" cy="538920"/>
          </a:xfrm>
          <a:prstGeom prst="rect">
            <a:avLst/>
          </a:prstGeom>
          <a:solidFill>
            <a:srgbClr val="B4C7DC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10 и более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5" name="Скругленный прямоугольник 264"/>
          <p:cNvSpPr/>
          <p:nvPr/>
        </p:nvSpPr>
        <p:spPr>
          <a:xfrm>
            <a:off x="6480360" y="5292000"/>
            <a:ext cx="4858920" cy="467280"/>
          </a:xfrm>
          <a:prstGeom prst="roundRect">
            <a:avLst>
              <a:gd name="adj" fmla="val 16667"/>
            </a:avLst>
          </a:prstGeom>
          <a:solidFill>
            <a:srgbClr val="B3CAC7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5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Обязательно ли вести аудиозапись?</a:t>
            </a:r>
            <a:endParaRPr lang="ru-RU" sz="15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6" name="Прямоугольник 265"/>
          <p:cNvSpPr/>
          <p:nvPr/>
        </p:nvSpPr>
        <p:spPr>
          <a:xfrm>
            <a:off x="8640000" y="5868000"/>
            <a:ext cx="1258920" cy="538920"/>
          </a:xfrm>
          <a:prstGeom prst="rect">
            <a:avLst/>
          </a:prstGeom>
          <a:solidFill>
            <a:srgbClr val="B4C7DC"/>
          </a:solidFill>
          <a:ln w="0">
            <a:solidFill>
              <a:srgbClr val="1F4E7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  <a:ea typeface="DejaVu Sans"/>
              </a:rPr>
              <a:t>Да</a:t>
            </a:r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Прямоугольник: скругленные углы 1"/>
          <p:cNvSpPr/>
          <p:nvPr/>
        </p:nvSpPr>
        <p:spPr>
          <a:xfrm>
            <a:off x="546120" y="345240"/>
            <a:ext cx="11512080" cy="732960"/>
          </a:xfrm>
          <a:prstGeom prst="roundRect">
            <a:avLst>
              <a:gd name="adj" fmla="val 16667"/>
            </a:avLst>
          </a:prstGeom>
          <a:solidFill>
            <a:srgbClr val="729FCF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Контрольные точки ИС -9 </a:t>
            </a:r>
            <a:endParaRPr lang="ru-RU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68" name="Таблица 3"/>
          <p:cNvGraphicFramePr/>
          <p:nvPr/>
        </p:nvGraphicFramePr>
        <p:xfrm>
          <a:off x="869040" y="1231920"/>
          <a:ext cx="10737000" cy="4869720"/>
        </p:xfrm>
        <a:graphic>
          <a:graphicData uri="http://schemas.openxmlformats.org/drawingml/2006/table">
            <a:tbl>
              <a:tblPr/>
              <a:tblGrid>
                <a:gridCol w="7735320"/>
                <a:gridCol w="3001680"/>
              </a:tblGrid>
              <a:tr h="514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  <a:ea typeface="Calibri"/>
                        </a:rPr>
                        <a:t>Вид работы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  <a:ea typeface="Calibri"/>
                        </a:rPr>
                        <a:t>Сроки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Прием заявлений на участие в ИС-9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Не позднее 28.01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Ознакомление участников и их родителей (под подпись)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Не позднее 11.02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Проверка устных ответов участников ИС</a:t>
                      </a:r>
                      <a:r>
                        <a:rPr lang="en-US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-9</a:t>
                      </a: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 экспертами образовательной организации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завершается не позднее, чем через пять календарных дней с даты проведения ИС-9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</a:tr>
              <a:tr h="137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Перенос результатов оценивания ответов участников ИС-9 в специализированную электронную форму для внесения информации из протоколов экспертов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после проверки устных ответов участников ИС-9 экспертами ОО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FF7"/>
                    </a:solidFill>
                  </a:tcPr>
                </a:tc>
              </a:tr>
              <a:tr h="1056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Передача специализированной формы (служебный файл) в РЦОИ через </a:t>
                      </a:r>
                      <a:r>
                        <a:rPr sz="1800"/>
                        <a:t/>
                      </a:r>
                      <a:br>
                        <a:rPr sz="1800"/>
                      </a:b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сервис файлообмена в защищенной сети передачи данных </a:t>
                      </a:r>
                      <a:r>
                        <a:rPr sz="1800"/>
                        <a:t/>
                      </a:r>
                      <a:br>
                        <a:rPr sz="1800"/>
                      </a:b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ГИС ОД КАУДПО «АИЦТиОКО им.О.Р.Львова»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не позднее </a:t>
                      </a:r>
                      <a:r>
                        <a:rPr sz="1800"/>
                        <a:t/>
                      </a:r>
                      <a:br>
                        <a:rPr sz="1800"/>
                      </a:b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Calibri"/>
                        </a:rPr>
                        <a:t>16 февраля 2026 г.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1D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</TotalTime>
  <Words>266</Words>
  <Application>Microsoft Office PowerPoint</Application>
  <PresentationFormat>Произвольный</PresentationFormat>
  <Paragraphs>49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36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4</vt:i4>
      </vt:variant>
    </vt:vector>
  </HeadingPairs>
  <TitlesOfParts>
    <vt:vector size="40" baseType="lpstr"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 UFK</cp:lastModifiedBy>
  <cp:revision>3</cp:revision>
  <dcterms:modified xsi:type="dcterms:W3CDTF">2026-01-19T06:42:58Z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2025-09-12T09:02:06Z</dcterms:created>
  <dc:creator>Винтер Александр Юрьевич</dc:creator>
  <dc:description/>
  <dc:language>ru-RU</dc:language>
  <cp:lastModifiedBy/>
  <dcterms:modified xsi:type="dcterms:W3CDTF">2026-01-14T14:38:29Z</dcterms:modified>
  <cp:revision>34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r8>7</vt:r8>
  </property>
</Properties>
</file>