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3"/>
  </p:notesMasterIdLst>
  <p:sldIdLst>
    <p:sldId id="257" r:id="rId2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1482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7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8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8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699C7AFC-2E89-4BD0-A5A9-6C600270B29F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9596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prstGeom prst="rect">
            <a:avLst/>
          </a:prstGeom>
        </p:spPr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76080" y="4722840"/>
            <a:ext cx="5408280" cy="44733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121" name="CustomShape 3"/>
          <p:cNvSpPr/>
          <p:nvPr/>
        </p:nvSpPr>
        <p:spPr>
          <a:xfrm>
            <a:off x="3829680" y="9443520"/>
            <a:ext cx="2928960" cy="49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71190C80-589A-4A91-A275-3DD8FF5CFB3D}" type="slidenum">
              <a:rPr lang="ru-RU" sz="1200" b="0" strike="noStrike" spc="-1">
                <a:solidFill>
                  <a:srgbClr val="000000"/>
                </a:solidFill>
                <a:latin typeface="Calibri"/>
              </a:rPr>
              <a:t>1</a:t>
            </a:fld>
            <a:endParaRPr lang="ru-RU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107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100000">
              <a:srgbClr val="D4DE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0" y="0"/>
            <a:ext cx="9143280" cy="9579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blurRad="114300" dist="47132" dir="7370424" algn="bl" rotWithShape="0">
              <a:srgbClr val="434343">
                <a:alpha val="37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3" name="CustomShape 2"/>
          <p:cNvSpPr/>
          <p:nvPr/>
        </p:nvSpPr>
        <p:spPr>
          <a:xfrm>
            <a:off x="809640" y="33480"/>
            <a:ext cx="8000280" cy="9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25000" lnSpcReduction="20000"/>
          </a:bodyPr>
          <a:lstStyle/>
          <a:p>
            <a:pPr algn="ctr">
              <a:lnSpc>
                <a:spcPts val="4320"/>
              </a:lnSpc>
            </a:pPr>
            <a:r>
              <a:t/>
            </a:r>
            <a:br/>
            <a:r>
              <a:rPr lang="ru-RU" sz="3300" b="1" strike="noStrike" spc="-1">
                <a:solidFill>
                  <a:srgbClr val="17375E"/>
                </a:solidFill>
                <a:latin typeface="Calibri"/>
              </a:rPr>
              <a:t>Температурный режим</a:t>
            </a:r>
            <a:r>
              <a:t/>
            </a:r>
            <a:br/>
            <a:endParaRPr lang="ru-RU" sz="3300" b="0" strike="noStrike" spc="-1">
              <a:latin typeface="Arial"/>
            </a:endParaRPr>
          </a:p>
        </p:txBody>
      </p:sp>
      <p:sp>
        <p:nvSpPr>
          <p:cNvPr id="94" name="CustomShape 3"/>
          <p:cNvSpPr/>
          <p:nvPr/>
        </p:nvSpPr>
        <p:spPr>
          <a:xfrm>
            <a:off x="2411640" y="6529320"/>
            <a:ext cx="4175640" cy="374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300" b="0" strike="noStrike" spc="-1">
                <a:solidFill>
                  <a:srgbClr val="254061"/>
                </a:solidFill>
                <a:latin typeface="Calibri"/>
                <a:ea typeface="DejaVu Sans"/>
              </a:rPr>
              <a:t>Министерство образования и науки Алтайского края</a:t>
            </a:r>
            <a:endParaRPr lang="ru-RU" sz="1300" b="0" strike="noStrike" spc="-1">
              <a:latin typeface="Arial"/>
            </a:endParaRPr>
          </a:p>
        </p:txBody>
      </p:sp>
      <p:pic>
        <p:nvPicPr>
          <p:cNvPr id="95" name="Picture 2" descr="https://lh5.googleusercontent.com/MRkdiTiC3hnOVIPe9ReE38fV7PpO6_uBdjo2aROPPIn8OhNTqxFBU83osfKqoopcul8NFK5g3YUuMVkpq6TRTBv7BpHtSyVxjaFwAmySvnpWIctDUAfaThP7L5rrCwt7"/>
          <p:cNvPicPr/>
          <p:nvPr/>
        </p:nvPicPr>
        <p:blipFill>
          <a:blip r:embed="rId3"/>
          <a:stretch/>
        </p:blipFill>
        <p:spPr>
          <a:xfrm>
            <a:off x="45360" y="287280"/>
            <a:ext cx="736200" cy="670680"/>
          </a:xfrm>
          <a:prstGeom prst="rect">
            <a:avLst/>
          </a:prstGeom>
          <a:ln w="0">
            <a:noFill/>
          </a:ln>
        </p:spPr>
      </p:pic>
      <p:pic>
        <p:nvPicPr>
          <p:cNvPr id="96" name="Picture 2" descr="Национальный проект &quot;Образование&quot;"/>
          <p:cNvPicPr/>
          <p:nvPr/>
        </p:nvPicPr>
        <p:blipFill>
          <a:blip r:embed="rId4"/>
          <a:stretch/>
        </p:blipFill>
        <p:spPr>
          <a:xfrm>
            <a:off x="8316360" y="100080"/>
            <a:ext cx="776520" cy="858240"/>
          </a:xfrm>
          <a:prstGeom prst="rect">
            <a:avLst/>
          </a:prstGeom>
          <a:ln w="0">
            <a:noFill/>
          </a:ln>
        </p:spPr>
      </p:pic>
      <p:sp>
        <p:nvSpPr>
          <p:cNvPr id="97" name="CustomShape 4"/>
          <p:cNvSpPr/>
          <p:nvPr/>
        </p:nvSpPr>
        <p:spPr>
          <a:xfrm>
            <a:off x="0" y="100080"/>
            <a:ext cx="9143280" cy="993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98" name="CustomShape 5"/>
          <p:cNvSpPr/>
          <p:nvPr/>
        </p:nvSpPr>
        <p:spPr>
          <a:xfrm>
            <a:off x="753840" y="2277000"/>
            <a:ext cx="3889440" cy="912960"/>
          </a:xfrm>
          <a:prstGeom prst="rect">
            <a:avLst/>
          </a:prstGeom>
          <a:noFill/>
          <a:ln w="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в учебных помещениях столовой, рекреациях, библиотеке, вестибюле, гардеробе должна составлять 18-24°C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99" name="CustomShape 6"/>
          <p:cNvSpPr/>
          <p:nvPr/>
        </p:nvSpPr>
        <p:spPr>
          <a:xfrm>
            <a:off x="753840" y="1216080"/>
            <a:ext cx="7850160" cy="912600"/>
          </a:xfrm>
          <a:prstGeom prst="rect">
            <a:avLst/>
          </a:prstGeom>
          <a:noFill/>
          <a:ln w="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1E1C11"/>
                </a:solidFill>
                <a:latin typeface="Calibri"/>
                <a:ea typeface="DejaVu Sans"/>
              </a:rPr>
              <a:t>СанПиН 1.2.3685-21 «Гигиенические нормативы и требования к обеспечению безопасности и (или) безвредности для человека факторов среды обитания» 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параметры микроклимата: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0" name="CustomShape 7"/>
          <p:cNvSpPr/>
          <p:nvPr/>
        </p:nvSpPr>
        <p:spPr>
          <a:xfrm>
            <a:off x="4932000" y="2277000"/>
            <a:ext cx="3671640" cy="912960"/>
          </a:xfrm>
          <a:prstGeom prst="rect">
            <a:avLst/>
          </a:prstGeom>
          <a:noFill/>
          <a:ln w="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в спортзале и комнатах для проведения секционных занятий, мастерских  18-20°C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02" name="CustomShape 9"/>
          <p:cNvSpPr/>
          <p:nvPr/>
        </p:nvSpPr>
        <p:spPr>
          <a:xfrm>
            <a:off x="4932000" y="3518280"/>
            <a:ext cx="3671640" cy="912960"/>
          </a:xfrm>
          <a:prstGeom prst="rect">
            <a:avLst/>
          </a:prstGeom>
          <a:noFill/>
          <a:ln w="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медицинских кабинетах, раздевальных комнатах спортивного зала 20-22°C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03" name="CustomShape 10"/>
          <p:cNvSpPr/>
          <p:nvPr/>
        </p:nvSpPr>
        <p:spPr>
          <a:xfrm>
            <a:off x="753840" y="4941000"/>
            <a:ext cx="7417800" cy="87570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endParaRPr lang="ru-RU" sz="1500" b="1" strike="noStrike" spc="-1" dirty="0" smtClean="0">
              <a:latin typeface="Calibri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ru-RU" sz="1800" b="1" strike="noStrike" spc="-1" dirty="0" smtClean="0">
                <a:solidFill>
                  <a:srgbClr val="C00000"/>
                </a:solidFill>
                <a:latin typeface="Calibri"/>
                <a:ea typeface="DejaVu Sans"/>
              </a:rPr>
              <a:t>«</a:t>
            </a:r>
            <a:r>
              <a:rPr lang="ru-RU" sz="1800" b="1" strike="noStrike" spc="-1" dirty="0">
                <a:solidFill>
                  <a:srgbClr val="C00000"/>
                </a:solidFill>
                <a:latin typeface="Calibri"/>
                <a:ea typeface="DejaVu Sans"/>
              </a:rPr>
              <a:t>Горячая линия» 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по сбору информации о нарушениях температурного режима в образовательных организациях : </a:t>
            </a:r>
            <a:r>
              <a:rPr lang="ru-RU" sz="1800" b="1" strike="noStrike" spc="-1" dirty="0">
                <a:solidFill>
                  <a:srgbClr val="C00000"/>
                </a:solidFill>
                <a:latin typeface="Calibri"/>
                <a:ea typeface="DejaVu Sans"/>
              </a:rPr>
              <a:t>8 (3852) 20-64-44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4" name="CustomShape 11"/>
          <p:cNvSpPr/>
          <p:nvPr/>
        </p:nvSpPr>
        <p:spPr>
          <a:xfrm>
            <a:off x="753840" y="3471840"/>
            <a:ext cx="3889440" cy="1475873"/>
          </a:xfrm>
          <a:prstGeom prst="rect">
            <a:avLst/>
          </a:prstGeom>
          <a:noFill/>
          <a:ln w="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Tahoma"/>
              </a:rPr>
              <a:t>игровых комнатах, помещениях подразделений дошкольного образования и пришкольного интерната 21-24°C; в спальных 19-21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°C 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</TotalTime>
  <Words>99</Words>
  <Application>Microsoft Office PowerPoint</Application>
  <PresentationFormat>Экран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Светлана Петровна Трасковская</dc:creator>
  <dc:description/>
  <cp:lastModifiedBy>User UFK</cp:lastModifiedBy>
  <cp:revision>22</cp:revision>
  <cp:lastPrinted>2021-01-13T05:27:25Z</cp:lastPrinted>
  <dcterms:created xsi:type="dcterms:W3CDTF">2021-01-13T04:45:06Z</dcterms:created>
  <dcterms:modified xsi:type="dcterms:W3CDTF">2026-01-16T04:19:03Z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</vt:i4>
  </property>
  <property fmtid="{D5CDD505-2E9C-101B-9397-08002B2CF9AE}" pid="3" name="PresentationFormat">
    <vt:lpwstr>Экран (4:3)</vt:lpwstr>
  </property>
  <property fmtid="{D5CDD505-2E9C-101B-9397-08002B2CF9AE}" pid="4" name="Slides">
    <vt:i4>3</vt:i4>
  </property>
</Properties>
</file>